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Montserrat" panose="00000500000000000000" pitchFamily="2" charset="-52"/>
      <p:regular r:id="rId18"/>
    </p:embeddedFont>
    <p:embeddedFont>
      <p:font typeface="Montserrat Bold" panose="00000800000000000000" charset="-52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134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3900579"/>
            <a:ext cx="15666538" cy="3202175"/>
            <a:chOff x="0" y="0"/>
            <a:chExt cx="20888718" cy="42695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888713" cy="4269567"/>
            </a:xfrm>
            <a:custGeom>
              <a:avLst/>
              <a:gdLst/>
              <a:ahLst/>
              <a:cxnLst/>
              <a:rect l="l" t="t" r="r" b="b"/>
              <a:pathLst>
                <a:path w="20888713" h="4269567">
                  <a:moveTo>
                    <a:pt x="0" y="0"/>
                  </a:moveTo>
                  <a:lnTo>
                    <a:pt x="20888713" y="0"/>
                  </a:lnTo>
                  <a:lnTo>
                    <a:pt x="20888713" y="4269567"/>
                  </a:lnTo>
                  <a:lnTo>
                    <a:pt x="0" y="42695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937" r="16335" b="-39577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66800"/>
              <a:ext cx="20888718" cy="32027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999"/>
                </a:lnSpc>
              </a:pPr>
              <a:r>
                <a:rPr lang="en-US" sz="15999" spc="-623">
                  <a:gradFill>
                    <a:gsLst>
                      <a:gs pos="0">
                        <a:srgbClr val="DBEEEF">
                          <a:alpha val="100000"/>
                        </a:srgbClr>
                      </a:gs>
                      <a:gs pos="100000">
                        <a:srgbClr val="A6A4A4">
                          <a:alpha val="100000"/>
                        </a:srgbClr>
                      </a:gs>
                    </a:gsLst>
                    <a:lin ang="0"/>
                  </a:gra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3471405"/>
            <a:ext cx="9507463" cy="592073"/>
            <a:chOff x="0" y="0"/>
            <a:chExt cx="12676618" cy="7894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676612" cy="789432"/>
            </a:xfrm>
            <a:custGeom>
              <a:avLst/>
              <a:gdLst/>
              <a:ahLst/>
              <a:cxnLst/>
              <a:rect l="l" t="t" r="r" b="b"/>
              <a:pathLst>
                <a:path w="12676612" h="789432">
                  <a:moveTo>
                    <a:pt x="0" y="0"/>
                  </a:moveTo>
                  <a:lnTo>
                    <a:pt x="12676612" y="0"/>
                  </a:lnTo>
                  <a:lnTo>
                    <a:pt x="12676612" y="789432"/>
                  </a:lnTo>
                  <a:lnTo>
                    <a:pt x="0" y="78943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53950" r="9839" b="-210256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2676618" cy="75133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99"/>
                </a:lnSpc>
              </a:pPr>
              <a:r>
                <a:rPr lang="en-US" sz="2999" spc="-59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Платформа для спортивной видеоаналитики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7282522"/>
            <a:ext cx="3615167" cy="767579"/>
            <a:chOff x="0" y="0"/>
            <a:chExt cx="4820222" cy="1023439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820222" cy="1023439"/>
              <a:chOff x="0" y="0"/>
              <a:chExt cx="5898327" cy="125234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5898403" cy="1252284"/>
              </a:xfrm>
              <a:custGeom>
                <a:avLst/>
                <a:gdLst/>
                <a:ahLst/>
                <a:cxnLst/>
                <a:rect l="l" t="t" r="r" b="b"/>
                <a:pathLst>
                  <a:path w="5898403" h="1252284">
                    <a:moveTo>
                      <a:pt x="0" y="626142"/>
                    </a:moveTo>
                    <a:cubicBezTo>
                      <a:pt x="0" y="280065"/>
                      <a:pt x="303147" y="0"/>
                      <a:pt x="676642" y="0"/>
                    </a:cubicBezTo>
                    <a:lnTo>
                      <a:pt x="5221780" y="0"/>
                    </a:lnTo>
                    <a:lnTo>
                      <a:pt x="5221780" y="14969"/>
                    </a:lnTo>
                    <a:lnTo>
                      <a:pt x="5221780" y="0"/>
                    </a:lnTo>
                    <a:cubicBezTo>
                      <a:pt x="5595117" y="0"/>
                      <a:pt x="5898403" y="280065"/>
                      <a:pt x="5898403" y="626142"/>
                    </a:cubicBezTo>
                    <a:lnTo>
                      <a:pt x="5882542" y="626142"/>
                    </a:lnTo>
                    <a:lnTo>
                      <a:pt x="5898403" y="626142"/>
                    </a:lnTo>
                    <a:lnTo>
                      <a:pt x="5882542" y="626142"/>
                    </a:lnTo>
                    <a:lnTo>
                      <a:pt x="5898403" y="626142"/>
                    </a:lnTo>
                    <a:cubicBezTo>
                      <a:pt x="5898403" y="972219"/>
                      <a:pt x="5595275" y="1252284"/>
                      <a:pt x="5221780" y="1252284"/>
                    </a:cubicBezTo>
                    <a:lnTo>
                      <a:pt x="5221780" y="1237315"/>
                    </a:lnTo>
                    <a:lnTo>
                      <a:pt x="5221780" y="1252284"/>
                    </a:lnTo>
                    <a:lnTo>
                      <a:pt x="676642" y="1252284"/>
                    </a:lnTo>
                    <a:lnTo>
                      <a:pt x="676642" y="1237315"/>
                    </a:lnTo>
                    <a:lnTo>
                      <a:pt x="676642" y="1252284"/>
                    </a:lnTo>
                    <a:cubicBezTo>
                      <a:pt x="303147" y="1252284"/>
                      <a:pt x="0" y="972219"/>
                      <a:pt x="0" y="626142"/>
                    </a:cubicBezTo>
                    <a:lnTo>
                      <a:pt x="15880" y="626142"/>
                    </a:lnTo>
                    <a:lnTo>
                      <a:pt x="0" y="626142"/>
                    </a:lnTo>
                    <a:moveTo>
                      <a:pt x="31760" y="626142"/>
                    </a:moveTo>
                    <a:lnTo>
                      <a:pt x="15880" y="626142"/>
                    </a:lnTo>
                    <a:lnTo>
                      <a:pt x="31760" y="626142"/>
                    </a:lnTo>
                    <a:cubicBezTo>
                      <a:pt x="31760" y="955155"/>
                      <a:pt x="320138" y="1222347"/>
                      <a:pt x="676642" y="1222347"/>
                    </a:cubicBezTo>
                    <a:lnTo>
                      <a:pt x="5221780" y="1222347"/>
                    </a:lnTo>
                    <a:cubicBezTo>
                      <a:pt x="5578125" y="1222347"/>
                      <a:pt x="5866662" y="955155"/>
                      <a:pt x="5866662" y="626142"/>
                    </a:cubicBezTo>
                    <a:cubicBezTo>
                      <a:pt x="5866662" y="297129"/>
                      <a:pt x="5578125" y="29937"/>
                      <a:pt x="5221780" y="29937"/>
                    </a:cubicBezTo>
                    <a:lnTo>
                      <a:pt x="676642" y="29937"/>
                    </a:lnTo>
                    <a:lnTo>
                      <a:pt x="676642" y="14969"/>
                    </a:lnTo>
                    <a:lnTo>
                      <a:pt x="676642" y="29937"/>
                    </a:lnTo>
                    <a:cubicBezTo>
                      <a:pt x="320138" y="29937"/>
                      <a:pt x="31760" y="297129"/>
                      <a:pt x="31760" y="626142"/>
                    </a:cubicBezTo>
                    <a:close/>
                  </a:path>
                </a:pathLst>
              </a:custGeom>
              <a:solidFill>
                <a:srgbClr val="DBEEEF">
                  <a:alpha val="24706"/>
                </a:srgbClr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436502" y="100247"/>
              <a:ext cx="3947218" cy="822944"/>
              <a:chOff x="0" y="0"/>
              <a:chExt cx="3947218" cy="82294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947219" cy="822945"/>
              </a:xfrm>
              <a:custGeom>
                <a:avLst/>
                <a:gdLst/>
                <a:ahLst/>
                <a:cxnLst/>
                <a:rect l="l" t="t" r="r" b="b"/>
                <a:pathLst>
                  <a:path w="3947219" h="822945">
                    <a:moveTo>
                      <a:pt x="0" y="0"/>
                    </a:moveTo>
                    <a:lnTo>
                      <a:pt x="3947219" y="0"/>
                    </a:lnTo>
                    <a:lnTo>
                      <a:pt x="3947219" y="822945"/>
                    </a:lnTo>
                    <a:lnTo>
                      <a:pt x="0" y="822945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t="-97182" r="-32880" b="-51195"/>
                </a:stretch>
              </a:blipFill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28575"/>
                <a:ext cx="3947218" cy="79436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3410"/>
                  </a:lnSpc>
                </a:pPr>
                <a:r>
                  <a:rPr lang="en-US" sz="3100" spc="-62">
                    <a:solidFill>
                      <a:srgbClr val="DBEEE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Тегирование</a:t>
                </a:r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3681072" y="487299"/>
            <a:ext cx="4175122" cy="761676"/>
          </a:xfrm>
          <a:custGeom>
            <a:avLst/>
            <a:gdLst/>
            <a:ahLst/>
            <a:cxnLst/>
            <a:rect l="l" t="t" r="r" b="b"/>
            <a:pathLst>
              <a:path w="4175122" h="761676">
                <a:moveTo>
                  <a:pt x="0" y="0"/>
                </a:moveTo>
                <a:lnTo>
                  <a:pt x="4175122" y="0"/>
                </a:lnTo>
                <a:lnTo>
                  <a:pt x="4175122" y="761676"/>
                </a:lnTo>
                <a:lnTo>
                  <a:pt x="0" y="761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568" b="-570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7" name="Group 17"/>
          <p:cNvGrpSpPr/>
          <p:nvPr/>
        </p:nvGrpSpPr>
        <p:grpSpPr>
          <a:xfrm>
            <a:off x="5024011" y="7282522"/>
            <a:ext cx="3615167" cy="767579"/>
            <a:chOff x="0" y="0"/>
            <a:chExt cx="4820222" cy="102343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4820222" cy="1023439"/>
              <a:chOff x="0" y="0"/>
              <a:chExt cx="5898327" cy="125234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898403" cy="1252284"/>
              </a:xfrm>
              <a:custGeom>
                <a:avLst/>
                <a:gdLst/>
                <a:ahLst/>
                <a:cxnLst/>
                <a:rect l="l" t="t" r="r" b="b"/>
                <a:pathLst>
                  <a:path w="5898403" h="1252284">
                    <a:moveTo>
                      <a:pt x="0" y="626142"/>
                    </a:moveTo>
                    <a:cubicBezTo>
                      <a:pt x="0" y="280065"/>
                      <a:pt x="303147" y="0"/>
                      <a:pt x="676642" y="0"/>
                    </a:cubicBezTo>
                    <a:lnTo>
                      <a:pt x="5221780" y="0"/>
                    </a:lnTo>
                    <a:lnTo>
                      <a:pt x="5221780" y="14969"/>
                    </a:lnTo>
                    <a:lnTo>
                      <a:pt x="5221780" y="0"/>
                    </a:lnTo>
                    <a:cubicBezTo>
                      <a:pt x="5595117" y="0"/>
                      <a:pt x="5898403" y="280065"/>
                      <a:pt x="5898403" y="626142"/>
                    </a:cubicBezTo>
                    <a:lnTo>
                      <a:pt x="5882542" y="626142"/>
                    </a:lnTo>
                    <a:lnTo>
                      <a:pt x="5898403" y="626142"/>
                    </a:lnTo>
                    <a:lnTo>
                      <a:pt x="5882542" y="626142"/>
                    </a:lnTo>
                    <a:lnTo>
                      <a:pt x="5898403" y="626142"/>
                    </a:lnTo>
                    <a:cubicBezTo>
                      <a:pt x="5898403" y="972219"/>
                      <a:pt x="5595275" y="1252284"/>
                      <a:pt x="5221780" y="1252284"/>
                    </a:cubicBezTo>
                    <a:lnTo>
                      <a:pt x="5221780" y="1237315"/>
                    </a:lnTo>
                    <a:lnTo>
                      <a:pt x="5221780" y="1252284"/>
                    </a:lnTo>
                    <a:lnTo>
                      <a:pt x="676642" y="1252284"/>
                    </a:lnTo>
                    <a:lnTo>
                      <a:pt x="676642" y="1237315"/>
                    </a:lnTo>
                    <a:lnTo>
                      <a:pt x="676642" y="1252284"/>
                    </a:lnTo>
                    <a:cubicBezTo>
                      <a:pt x="303147" y="1252284"/>
                      <a:pt x="0" y="972219"/>
                      <a:pt x="0" y="626142"/>
                    </a:cubicBezTo>
                    <a:lnTo>
                      <a:pt x="15880" y="626142"/>
                    </a:lnTo>
                    <a:lnTo>
                      <a:pt x="0" y="626142"/>
                    </a:lnTo>
                    <a:moveTo>
                      <a:pt x="31760" y="626142"/>
                    </a:moveTo>
                    <a:lnTo>
                      <a:pt x="15880" y="626142"/>
                    </a:lnTo>
                    <a:lnTo>
                      <a:pt x="31760" y="626142"/>
                    </a:lnTo>
                    <a:cubicBezTo>
                      <a:pt x="31760" y="955155"/>
                      <a:pt x="320138" y="1222347"/>
                      <a:pt x="676642" y="1222347"/>
                    </a:cubicBezTo>
                    <a:lnTo>
                      <a:pt x="5221780" y="1222347"/>
                    </a:lnTo>
                    <a:cubicBezTo>
                      <a:pt x="5578125" y="1222347"/>
                      <a:pt x="5866662" y="955155"/>
                      <a:pt x="5866662" y="626142"/>
                    </a:cubicBezTo>
                    <a:cubicBezTo>
                      <a:pt x="5866662" y="297129"/>
                      <a:pt x="5578125" y="29937"/>
                      <a:pt x="5221780" y="29937"/>
                    </a:cubicBezTo>
                    <a:lnTo>
                      <a:pt x="676642" y="29937"/>
                    </a:lnTo>
                    <a:lnTo>
                      <a:pt x="676642" y="14969"/>
                    </a:lnTo>
                    <a:lnTo>
                      <a:pt x="676642" y="29937"/>
                    </a:lnTo>
                    <a:cubicBezTo>
                      <a:pt x="320138" y="29937"/>
                      <a:pt x="31760" y="297129"/>
                      <a:pt x="31760" y="626142"/>
                    </a:cubicBezTo>
                    <a:close/>
                  </a:path>
                </a:pathLst>
              </a:custGeom>
              <a:solidFill>
                <a:srgbClr val="DBEEEF">
                  <a:alpha val="24706"/>
                </a:srgbClr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28721" y="100247"/>
              <a:ext cx="4493609" cy="822944"/>
              <a:chOff x="0" y="0"/>
              <a:chExt cx="4493609" cy="82294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493610" cy="822945"/>
              </a:xfrm>
              <a:custGeom>
                <a:avLst/>
                <a:gdLst/>
                <a:ahLst/>
                <a:cxnLst/>
                <a:rect l="l" t="t" r="r" b="b"/>
                <a:pathLst>
                  <a:path w="4493610" h="822945">
                    <a:moveTo>
                      <a:pt x="0" y="0"/>
                    </a:moveTo>
                    <a:lnTo>
                      <a:pt x="4493610" y="0"/>
                    </a:lnTo>
                    <a:lnTo>
                      <a:pt x="4493610" y="822945"/>
                    </a:lnTo>
                    <a:lnTo>
                      <a:pt x="0" y="822945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t="-97182" r="-16723" b="-51195"/>
                </a:stretch>
              </a:blipFill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28575"/>
                <a:ext cx="4493609" cy="794369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3410"/>
                  </a:lnSpc>
                </a:pPr>
                <a:r>
                  <a:rPr lang="en-US" sz="3100" spc="-62">
                    <a:solidFill>
                      <a:srgbClr val="DBEEE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Анализ видео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6032527"/>
            <a:ext cx="6724010" cy="479374"/>
            <a:chOff x="0" y="0"/>
            <a:chExt cx="8965347" cy="639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5348" cy="639167"/>
            </a:xfrm>
            <a:custGeom>
              <a:avLst/>
              <a:gdLst/>
              <a:ahLst/>
              <a:cxnLst/>
              <a:rect l="l" t="t" r="r" b="b"/>
              <a:pathLst>
                <a:path w="8965348" h="639167">
                  <a:moveTo>
                    <a:pt x="0" y="0"/>
                  </a:moveTo>
                  <a:lnTo>
                    <a:pt x="8965348" y="0"/>
                  </a:lnTo>
                  <a:lnTo>
                    <a:pt x="8965348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6472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8965347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Подборки видео с определенной темой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6884744"/>
            <a:ext cx="5903139" cy="1347749"/>
            <a:chOff x="0" y="0"/>
            <a:chExt cx="7870851" cy="17969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870848" cy="1797001"/>
            </a:xfrm>
            <a:custGeom>
              <a:avLst/>
              <a:gdLst/>
              <a:ahLst/>
              <a:cxnLst/>
              <a:rect l="l" t="t" r="r" b="b"/>
              <a:pathLst>
                <a:path w="7870848" h="1797001">
                  <a:moveTo>
                    <a:pt x="0" y="0"/>
                  </a:moveTo>
                  <a:lnTo>
                    <a:pt x="7870848" y="0"/>
                  </a:lnTo>
                  <a:lnTo>
                    <a:pt x="7870848" y="1797001"/>
                  </a:lnTo>
                  <a:lnTo>
                    <a:pt x="0" y="17970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907" r="4531" b="-15046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870851" cy="17779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Функция создания плейлистов позволяет создавать тематические подборки видео (например, для индивидуальных тактических сессий или для выявления игровых паттернов на протяжении нескольких игр сезона).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10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80449" y="2015885"/>
            <a:ext cx="6605353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Создание плейлистов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A23F477-CDDD-C049-8BBD-73514507D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17" y="1257300"/>
            <a:ext cx="10391510" cy="8751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284049"/>
            <a:ext cx="5888040" cy="1146124"/>
            <a:chOff x="0" y="0"/>
            <a:chExt cx="7850720" cy="1528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528167"/>
            </a:xfrm>
            <a:custGeom>
              <a:avLst/>
              <a:gdLst/>
              <a:ahLst/>
              <a:cxnLst/>
              <a:rect l="l" t="t" r="r" b="b"/>
              <a:pathLst>
                <a:path w="7850722" h="1528167">
                  <a:moveTo>
                    <a:pt x="0" y="0"/>
                  </a:moveTo>
                  <a:lnTo>
                    <a:pt x="7850722" y="0"/>
                  </a:lnTo>
                  <a:lnTo>
                    <a:pt x="7850722" y="1528167"/>
                  </a:lnTo>
                  <a:lnTo>
                    <a:pt x="0" y="1528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764" r="59719" b="5012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499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Инструменты CV (computer vision) позволяют автоматически определять эпизоды матча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6847672"/>
            <a:ext cx="6103771" cy="2338349"/>
            <a:chOff x="0" y="0"/>
            <a:chExt cx="8138362" cy="3117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38358" cy="3117801"/>
            </a:xfrm>
            <a:custGeom>
              <a:avLst/>
              <a:gdLst/>
              <a:ahLst/>
              <a:cxnLst/>
              <a:rect l="l" t="t" r="r" b="b"/>
              <a:pathLst>
                <a:path w="8138358" h="3117801">
                  <a:moveTo>
                    <a:pt x="0" y="0"/>
                  </a:moveTo>
                  <a:lnTo>
                    <a:pt x="8138358" y="0"/>
                  </a:lnTo>
                  <a:lnTo>
                    <a:pt x="8138358" y="3117801"/>
                  </a:lnTo>
                  <a:lnTo>
                    <a:pt x="0" y="31178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7612" r="7669" b="33690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8138362" cy="30987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 помощью технологии Компьютерного зрения SberCode AI автоматически определяет события матча)и кодирует их тегами.</a:t>
              </a:r>
            </a:p>
            <a:p>
              <a:pPr algn="l">
                <a:lnSpc>
                  <a:spcPts val="1980"/>
                </a:lnSpc>
              </a:pPr>
              <a:endParaRPr lang="en-US" sz="180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Пользователь может настраивать детекцию событий, которые он хочет отобразить на таймлайне – например, чтобы система автоматически проставляла только удары определенного игрока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11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7586765" y="2721773"/>
            <a:ext cx="10223758" cy="5775896"/>
          </a:xfrm>
          <a:custGeom>
            <a:avLst/>
            <a:gdLst/>
            <a:ahLst/>
            <a:cxnLst/>
            <a:rect l="l" t="t" r="r" b="b"/>
            <a:pathLst>
              <a:path w="10223758" h="5775896">
                <a:moveTo>
                  <a:pt x="0" y="0"/>
                </a:moveTo>
                <a:lnTo>
                  <a:pt x="10223758" y="0"/>
                </a:lnTo>
                <a:lnTo>
                  <a:pt x="10223758" y="5775897"/>
                </a:lnTo>
                <a:lnTo>
                  <a:pt x="0" y="57758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2" name="TextBox 12"/>
          <p:cNvSpPr txBox="1"/>
          <p:nvPr/>
        </p:nvSpPr>
        <p:spPr>
          <a:xfrm>
            <a:off x="1080449" y="2015885"/>
            <a:ext cx="6605353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ИИ для авто-тегирования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284049"/>
            <a:ext cx="5888040" cy="812749"/>
            <a:chOff x="0" y="0"/>
            <a:chExt cx="7850720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083667"/>
            </a:xfrm>
            <a:custGeom>
              <a:avLst/>
              <a:gdLst/>
              <a:ahLst/>
              <a:cxnLst/>
              <a:rect l="l" t="t" r="r" b="b"/>
              <a:pathLst>
                <a:path w="7850722" h="1083667">
                  <a:moveTo>
                    <a:pt x="0" y="0"/>
                  </a:moveTo>
                  <a:lnTo>
                    <a:pt x="7850722" y="0"/>
                  </a:lnTo>
                  <a:lnTo>
                    <a:pt x="7850722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59719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Чатбот на основе GigaChat отвечает на вопросы о событиях матча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6429511"/>
            <a:ext cx="5903139" cy="1595399"/>
            <a:chOff x="0" y="0"/>
            <a:chExt cx="7870851" cy="21271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870848" cy="2127201"/>
            </a:xfrm>
            <a:custGeom>
              <a:avLst/>
              <a:gdLst/>
              <a:ahLst/>
              <a:cxnLst/>
              <a:rect l="l" t="t" r="r" b="b"/>
              <a:pathLst>
                <a:path w="7870848" h="2127201">
                  <a:moveTo>
                    <a:pt x="0" y="0"/>
                  </a:moveTo>
                  <a:lnTo>
                    <a:pt x="7870848" y="0"/>
                  </a:lnTo>
                  <a:lnTo>
                    <a:pt x="7870848" y="2127201"/>
                  </a:lnTo>
                  <a:lnTo>
                    <a:pt x="0" y="21272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0470" r="4531" b="281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870851" cy="21081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ИИ-ассистент позволяет аналитику взаимодействовать с матчем (например, быстрее находить нужные эпизоды, задавать уточняющие вопросы о действиях конкретного игрока или сделать нарезку определенных эпизодов с его участием).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12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80449" y="2015885"/>
            <a:ext cx="6605353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Диалоговый ИИ-чатбот</a:t>
            </a:r>
          </a:p>
        </p:txBody>
      </p:sp>
      <p:sp>
        <p:nvSpPr>
          <p:cNvPr id="12" name="Freeform 12"/>
          <p:cNvSpPr/>
          <p:nvPr/>
        </p:nvSpPr>
        <p:spPr>
          <a:xfrm>
            <a:off x="7685802" y="2577601"/>
            <a:ext cx="10075079" cy="5131797"/>
          </a:xfrm>
          <a:custGeom>
            <a:avLst/>
            <a:gdLst/>
            <a:ahLst/>
            <a:cxnLst/>
            <a:rect l="l" t="t" r="r" b="b"/>
            <a:pathLst>
              <a:path w="10075079" h="5131797">
                <a:moveTo>
                  <a:pt x="0" y="0"/>
                </a:moveTo>
                <a:lnTo>
                  <a:pt x="10075080" y="0"/>
                </a:lnTo>
                <a:lnTo>
                  <a:pt x="10075080" y="5131798"/>
                </a:lnTo>
                <a:lnTo>
                  <a:pt x="0" y="5131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719260"/>
            <a:ext cx="5152387" cy="1146124"/>
            <a:chOff x="0" y="0"/>
            <a:chExt cx="6869849" cy="1528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69850" cy="1528167"/>
            </a:xfrm>
            <a:custGeom>
              <a:avLst/>
              <a:gdLst/>
              <a:ahLst/>
              <a:cxnLst/>
              <a:rect l="l" t="t" r="r" b="b"/>
              <a:pathLst>
                <a:path w="6869850" h="1528167">
                  <a:moveTo>
                    <a:pt x="0" y="0"/>
                  </a:moveTo>
                  <a:lnTo>
                    <a:pt x="6869850" y="0"/>
                  </a:lnTo>
                  <a:lnTo>
                    <a:pt x="6869850" y="1528167"/>
                  </a:lnTo>
                  <a:lnTo>
                    <a:pt x="0" y="1528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764" r="53968" b="5012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869849" cy="1499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Инструмент для наглядной визуализации аналитики и ее презентации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7058235"/>
            <a:ext cx="5635628" cy="1100099"/>
            <a:chOff x="0" y="0"/>
            <a:chExt cx="7514171" cy="1466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1466801"/>
            </a:xfrm>
            <a:custGeom>
              <a:avLst/>
              <a:gdLst/>
              <a:ahLst/>
              <a:cxnLst/>
              <a:rect l="l" t="t" r="r" b="b"/>
              <a:pathLst>
                <a:path w="7514168" h="1466801">
                  <a:moveTo>
                    <a:pt x="0" y="0"/>
                  </a:moveTo>
                  <a:lnTo>
                    <a:pt x="7514168" y="0"/>
                  </a:lnTo>
                  <a:lnTo>
                    <a:pt x="7514168" y="1466801"/>
                  </a:lnTo>
                  <a:lnTo>
                    <a:pt x="0" y="14668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691" b="-40945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14477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Инструменты для рисования поверх видео (линии, стрелки, зоны) с привязкой к таймкоду для визуального объяснения игровых ситуаций.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13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7745195" y="1882535"/>
            <a:ext cx="9906898" cy="6275799"/>
          </a:xfrm>
          <a:custGeom>
            <a:avLst/>
            <a:gdLst/>
            <a:ahLst/>
            <a:cxnLst/>
            <a:rect l="l" t="t" r="r" b="b"/>
            <a:pathLst>
              <a:path w="9906898" h="6275799">
                <a:moveTo>
                  <a:pt x="0" y="0"/>
                </a:moveTo>
                <a:lnTo>
                  <a:pt x="9906898" y="0"/>
                </a:lnTo>
                <a:lnTo>
                  <a:pt x="9906898" y="6275800"/>
                </a:lnTo>
                <a:lnTo>
                  <a:pt x="0" y="6275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39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2" name="TextBox 12"/>
          <p:cNvSpPr txBox="1"/>
          <p:nvPr/>
        </p:nvSpPr>
        <p:spPr>
          <a:xfrm>
            <a:off x="1080449" y="2015885"/>
            <a:ext cx="6240298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Телестрация и аннотации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450737"/>
            <a:ext cx="6724010" cy="812749"/>
            <a:chOff x="0" y="0"/>
            <a:chExt cx="8965347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5348" cy="1083667"/>
            </a:xfrm>
            <a:custGeom>
              <a:avLst/>
              <a:gdLst/>
              <a:ahLst/>
              <a:cxnLst/>
              <a:rect l="l" t="t" r="r" b="b"/>
              <a:pathLst>
                <a:path w="8965348" h="1083667">
                  <a:moveTo>
                    <a:pt x="0" y="0"/>
                  </a:moveTo>
                  <a:lnTo>
                    <a:pt x="8965348" y="0"/>
                  </a:lnTo>
                  <a:lnTo>
                    <a:pt x="8965348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64727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8965347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Возможность импортировать и экспортировать видео и отдельные клипы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6794414"/>
            <a:ext cx="6204939" cy="1100099"/>
            <a:chOff x="0" y="0"/>
            <a:chExt cx="8273251" cy="1466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73248" cy="1466801"/>
            </a:xfrm>
            <a:custGeom>
              <a:avLst/>
              <a:gdLst/>
              <a:ahLst/>
              <a:cxnLst/>
              <a:rect l="l" t="t" r="r" b="b"/>
              <a:pathLst>
                <a:path w="8273248" h="1466801">
                  <a:moveTo>
                    <a:pt x="0" y="0"/>
                  </a:moveTo>
                  <a:lnTo>
                    <a:pt x="8273248" y="0"/>
                  </a:lnTo>
                  <a:lnTo>
                    <a:pt x="8273248" y="1466801"/>
                  </a:lnTo>
                  <a:lnTo>
                    <a:pt x="0" y="14668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691" r="9175" b="-40945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8273251" cy="14477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Поддержка загрузки и выгрузки видео, в дальнейших обновлениях – интеграция с внешними провайдерами данных и аналитическими системами.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14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8522647" y="1673122"/>
            <a:ext cx="9144000" cy="7555230"/>
          </a:xfrm>
          <a:custGeom>
            <a:avLst/>
            <a:gdLst/>
            <a:ahLst/>
            <a:cxnLst/>
            <a:rect l="l" t="t" r="r" b="b"/>
            <a:pathLst>
              <a:path w="9144000" h="7555230">
                <a:moveTo>
                  <a:pt x="0" y="0"/>
                </a:moveTo>
                <a:lnTo>
                  <a:pt x="9144000" y="0"/>
                </a:lnTo>
                <a:lnTo>
                  <a:pt x="9144000" y="7555230"/>
                </a:lnTo>
                <a:lnTo>
                  <a:pt x="0" y="75552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2" name="TextBox 12"/>
          <p:cNvSpPr txBox="1"/>
          <p:nvPr/>
        </p:nvSpPr>
        <p:spPr>
          <a:xfrm>
            <a:off x="1080449" y="2015885"/>
            <a:ext cx="6605353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Импорт </a:t>
            </a:r>
          </a:p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и экспорт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618" y="3143675"/>
            <a:ext cx="10764861" cy="479374"/>
            <a:chOff x="0" y="0"/>
            <a:chExt cx="14353149" cy="639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53150" cy="639167"/>
            </a:xfrm>
            <a:custGeom>
              <a:avLst/>
              <a:gdLst/>
              <a:ahLst/>
              <a:cxnLst/>
              <a:rect l="l" t="t" r="r" b="b"/>
              <a:pathLst>
                <a:path w="14353150" h="639167">
                  <a:moveTo>
                    <a:pt x="0" y="0"/>
                  </a:moveTo>
                  <a:lnTo>
                    <a:pt x="14353150" y="0"/>
                  </a:lnTo>
                  <a:lnTo>
                    <a:pt x="143531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7796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43531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Полный функционал уровня Sportscode без угрозы ухода из России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04494" y="1360170"/>
            <a:ext cx="6820562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Преимущества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15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04494" y="3088958"/>
            <a:ext cx="588808" cy="588808"/>
            <a:chOff x="0" y="0"/>
            <a:chExt cx="3283344" cy="32833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04618" y="4269768"/>
            <a:ext cx="10764861" cy="479374"/>
            <a:chOff x="0" y="0"/>
            <a:chExt cx="14353149" cy="6391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53150" cy="639167"/>
            </a:xfrm>
            <a:custGeom>
              <a:avLst/>
              <a:gdLst/>
              <a:ahLst/>
              <a:cxnLst/>
              <a:rect l="l" t="t" r="r" b="b"/>
              <a:pathLst>
                <a:path w="14353150" h="639167">
                  <a:moveTo>
                    <a:pt x="0" y="0"/>
                  </a:moveTo>
                  <a:lnTo>
                    <a:pt x="14353150" y="0"/>
                  </a:lnTo>
                  <a:lnTo>
                    <a:pt x="143531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7796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143531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Гибкая настройка под любую методологию анализа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618" y="5423982"/>
            <a:ext cx="10764861" cy="479374"/>
            <a:chOff x="0" y="0"/>
            <a:chExt cx="14353149" cy="63916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353150" cy="639167"/>
            </a:xfrm>
            <a:custGeom>
              <a:avLst/>
              <a:gdLst/>
              <a:ahLst/>
              <a:cxnLst/>
              <a:rect l="l" t="t" r="r" b="b"/>
              <a:pathLst>
                <a:path w="14353150" h="639167">
                  <a:moveTo>
                    <a:pt x="0" y="0"/>
                  </a:moveTo>
                  <a:lnTo>
                    <a:pt x="14353150" y="0"/>
                  </a:lnTo>
                  <a:lnTo>
                    <a:pt x="143531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7796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43531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ИИ усиливает аналитика, сохраняя свободу принятия решений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04618" y="6564136"/>
            <a:ext cx="10764861" cy="479374"/>
            <a:chOff x="0" y="0"/>
            <a:chExt cx="14353149" cy="6391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353150" cy="639167"/>
            </a:xfrm>
            <a:custGeom>
              <a:avLst/>
              <a:gdLst/>
              <a:ahLst/>
              <a:cxnLst/>
              <a:rect l="l" t="t" r="r" b="b"/>
              <a:pathLst>
                <a:path w="14353150" h="639167">
                  <a:moveTo>
                    <a:pt x="0" y="0"/>
                  </a:moveTo>
                  <a:lnTo>
                    <a:pt x="14353150" y="0"/>
                  </a:lnTo>
                  <a:lnTo>
                    <a:pt x="143531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7796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8575"/>
              <a:ext cx="143531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Возможность отслеживать паттерны на отрезке вплоть до сезона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04618" y="7704289"/>
            <a:ext cx="10764861" cy="479374"/>
            <a:chOff x="0" y="0"/>
            <a:chExt cx="14353149" cy="63916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353150" cy="639167"/>
            </a:xfrm>
            <a:custGeom>
              <a:avLst/>
              <a:gdLst/>
              <a:ahLst/>
              <a:cxnLst/>
              <a:rect l="l" t="t" r="r" b="b"/>
              <a:pathLst>
                <a:path w="14353150" h="639167">
                  <a:moveTo>
                    <a:pt x="0" y="0"/>
                  </a:moveTo>
                  <a:lnTo>
                    <a:pt x="14353150" y="0"/>
                  </a:lnTo>
                  <a:lnTo>
                    <a:pt x="143531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77967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8575"/>
              <a:ext cx="143531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Быстрая подготовка аналитики для всех от тренера до игрока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698644" y="3012861"/>
            <a:ext cx="7811887" cy="5225519"/>
            <a:chOff x="0" y="0"/>
            <a:chExt cx="7518400" cy="5029200"/>
          </a:xfrm>
        </p:grpSpPr>
        <p:sp>
          <p:nvSpPr>
            <p:cNvPr id="24" name="Freeform 24" descr="preencoded.png"/>
            <p:cNvSpPr/>
            <p:nvPr/>
          </p:nvSpPr>
          <p:spPr>
            <a:xfrm>
              <a:off x="0" y="0"/>
              <a:ext cx="7518400" cy="5029200"/>
            </a:xfrm>
            <a:custGeom>
              <a:avLst/>
              <a:gdLst/>
              <a:ahLst/>
              <a:cxnLst/>
              <a:rect l="l" t="t" r="r" b="b"/>
              <a:pathLst>
                <a:path w="7518400" h="5029200">
                  <a:moveTo>
                    <a:pt x="0" y="0"/>
                  </a:moveTo>
                  <a:lnTo>
                    <a:pt x="7518400" y="0"/>
                  </a:lnTo>
                  <a:lnTo>
                    <a:pt x="7518400" y="5029200"/>
                  </a:lnTo>
                  <a:lnTo>
                    <a:pt x="0" y="502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04494" y="4215052"/>
            <a:ext cx="588808" cy="588808"/>
            <a:chOff x="0" y="0"/>
            <a:chExt cx="3283344" cy="328334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04494" y="5369265"/>
            <a:ext cx="588808" cy="588808"/>
            <a:chOff x="0" y="0"/>
            <a:chExt cx="3283344" cy="328334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04494" y="6509419"/>
            <a:ext cx="588808" cy="588808"/>
            <a:chOff x="0" y="0"/>
            <a:chExt cx="3283344" cy="328334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04494" y="7649572"/>
            <a:ext cx="588808" cy="588808"/>
            <a:chOff x="0" y="0"/>
            <a:chExt cx="3283344" cy="32833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16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17945" y="2260435"/>
            <a:ext cx="3378609" cy="5427484"/>
          </a:xfrm>
          <a:custGeom>
            <a:avLst/>
            <a:gdLst/>
            <a:ahLst/>
            <a:cxnLst/>
            <a:rect l="l" t="t" r="r" b="b"/>
            <a:pathLst>
              <a:path w="3378609" h="5427484">
                <a:moveTo>
                  <a:pt x="0" y="0"/>
                </a:moveTo>
                <a:lnTo>
                  <a:pt x="3378608" y="0"/>
                </a:lnTo>
                <a:lnTo>
                  <a:pt x="3378608" y="5427484"/>
                </a:lnTo>
                <a:lnTo>
                  <a:pt x="0" y="54274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9" name="Group 9"/>
          <p:cNvGrpSpPr/>
          <p:nvPr/>
        </p:nvGrpSpPr>
        <p:grpSpPr>
          <a:xfrm>
            <a:off x="6411942" y="2705100"/>
            <a:ext cx="5953003" cy="918003"/>
            <a:chOff x="0" y="0"/>
            <a:chExt cx="7937337" cy="12240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937333" cy="1224006"/>
            </a:xfrm>
            <a:custGeom>
              <a:avLst/>
              <a:gdLst/>
              <a:ahLst/>
              <a:cxnLst/>
              <a:rect l="l" t="t" r="r" b="b"/>
              <a:pathLst>
                <a:path w="7937333" h="1224006">
                  <a:moveTo>
                    <a:pt x="0" y="0"/>
                  </a:moveTo>
                  <a:lnTo>
                    <a:pt x="7937333" y="0"/>
                  </a:lnTo>
                  <a:lnTo>
                    <a:pt x="7937333" y="1224006"/>
                  </a:lnTo>
                  <a:lnTo>
                    <a:pt x="0" y="12240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63787" r="-43994" b="-10010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7937337" cy="11763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59"/>
                </a:lnSpc>
              </a:pPr>
              <a:r>
                <a:rPr lang="en-US" sz="4599" spc="-9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Константин Митин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11942" y="3854993"/>
            <a:ext cx="8251787" cy="860146"/>
            <a:chOff x="0" y="0"/>
            <a:chExt cx="11002383" cy="114686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002383" cy="1146862"/>
            </a:xfrm>
            <a:custGeom>
              <a:avLst/>
              <a:gdLst/>
              <a:ahLst/>
              <a:cxnLst/>
              <a:rect l="l" t="t" r="r" b="b"/>
              <a:pathLst>
                <a:path w="11002383" h="1146862">
                  <a:moveTo>
                    <a:pt x="0" y="0"/>
                  </a:moveTo>
                  <a:lnTo>
                    <a:pt x="11002383" y="0"/>
                  </a:lnTo>
                  <a:lnTo>
                    <a:pt x="11002383" y="1146862"/>
                  </a:lnTo>
                  <a:lnTo>
                    <a:pt x="0" y="11468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9734" r="52327" b="-849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8575"/>
              <a:ext cx="11002383" cy="11182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Руководитель направления по внедрению технологий ИИ в спортивную индустрию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411942" y="5232420"/>
            <a:ext cx="3837867" cy="479376"/>
            <a:chOff x="0" y="0"/>
            <a:chExt cx="5117155" cy="6391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117157" cy="639169"/>
            </a:xfrm>
            <a:custGeom>
              <a:avLst/>
              <a:gdLst/>
              <a:ahLst/>
              <a:cxnLst/>
              <a:rect l="l" t="t" r="r" b="b"/>
              <a:pathLst>
                <a:path w="5117157" h="639169">
                  <a:moveTo>
                    <a:pt x="0" y="0"/>
                  </a:moveTo>
                  <a:lnTo>
                    <a:pt x="5117157" y="0"/>
                  </a:lnTo>
                  <a:lnTo>
                    <a:pt x="5117157" y="639169"/>
                  </a:lnTo>
                  <a:lnTo>
                    <a:pt x="0" y="6391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5124" r="-2500" b="-94668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8575"/>
              <a:ext cx="5117155" cy="6105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KLMitin@sberbank.ru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411942" y="5944485"/>
            <a:ext cx="3837867" cy="479376"/>
            <a:chOff x="0" y="0"/>
            <a:chExt cx="5117155" cy="6391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117157" cy="639169"/>
            </a:xfrm>
            <a:custGeom>
              <a:avLst/>
              <a:gdLst/>
              <a:ahLst/>
              <a:cxnLst/>
              <a:rect l="l" t="t" r="r" b="b"/>
              <a:pathLst>
                <a:path w="5117157" h="639169">
                  <a:moveTo>
                    <a:pt x="0" y="0"/>
                  </a:moveTo>
                  <a:lnTo>
                    <a:pt x="5117157" y="0"/>
                  </a:lnTo>
                  <a:lnTo>
                    <a:pt x="5117157" y="639169"/>
                  </a:lnTo>
                  <a:lnTo>
                    <a:pt x="0" y="6391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5124" r="-2500" b="-94668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8575"/>
              <a:ext cx="5117155" cy="6105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+7 (916) 346-64-57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4994830" y="1488461"/>
            <a:ext cx="4528940" cy="7831578"/>
            <a:chOff x="0" y="0"/>
            <a:chExt cx="5395747" cy="9330487"/>
          </a:xfrm>
        </p:grpSpPr>
        <p:sp>
          <p:nvSpPr>
            <p:cNvPr id="22" name="Freeform 22" descr="preencoded.png"/>
            <p:cNvSpPr/>
            <p:nvPr/>
          </p:nvSpPr>
          <p:spPr>
            <a:xfrm>
              <a:off x="0" y="0"/>
              <a:ext cx="5395722" cy="9330436"/>
            </a:xfrm>
            <a:custGeom>
              <a:avLst/>
              <a:gdLst/>
              <a:ahLst/>
              <a:cxnLst/>
              <a:rect l="l" t="t" r="r" b="b"/>
              <a:pathLst>
                <a:path w="5395722" h="9330436">
                  <a:moveTo>
                    <a:pt x="0" y="0"/>
                  </a:moveTo>
                  <a:lnTo>
                    <a:pt x="5395722" y="0"/>
                  </a:lnTo>
                  <a:lnTo>
                    <a:pt x="5395722" y="9330436"/>
                  </a:lnTo>
                  <a:lnTo>
                    <a:pt x="0" y="9330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5" b="-55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97E3BDF-1630-A70C-0F7B-A82B5BDAB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0" y="4838700"/>
            <a:ext cx="4579227" cy="4579227"/>
          </a:xfrm>
          <a:prstGeom prst="rect">
            <a:avLst/>
          </a:prstGeom>
        </p:spPr>
      </p:pic>
      <p:sp>
        <p:nvSpPr>
          <p:cNvPr id="32" name="TextBox 20">
            <a:extLst>
              <a:ext uri="{FF2B5EF4-FFF2-40B4-BE49-F238E27FC236}">
                <a16:creationId xmlns:a16="http://schemas.microsoft.com/office/drawing/2014/main" id="{4628992C-F6EB-8860-7F73-D3AE38496513}"/>
              </a:ext>
            </a:extLst>
          </p:cNvPr>
          <p:cNvSpPr txBox="1"/>
          <p:nvPr/>
        </p:nvSpPr>
        <p:spPr>
          <a:xfrm>
            <a:off x="6408057" y="6591300"/>
            <a:ext cx="3837867" cy="45794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640"/>
              </a:lnSpc>
            </a:pPr>
            <a:r>
              <a:rPr lang="en-US" sz="2400" spc="-48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+@C_Mitin1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9918" y="3286337"/>
            <a:ext cx="2801198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77318" y="3286337"/>
            <a:ext cx="2907574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431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02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13269" y="-2209550"/>
            <a:ext cx="7630159" cy="7630159"/>
            <a:chOff x="0" y="0"/>
            <a:chExt cx="3283344" cy="32833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83331" cy="3283331"/>
            </a:xfrm>
            <a:custGeom>
              <a:avLst/>
              <a:gdLst/>
              <a:ahLst/>
              <a:cxnLst/>
              <a:rect l="l" t="t" r="r" b="b"/>
              <a:pathLst>
                <a:path w="3283331" h="3283331">
                  <a:moveTo>
                    <a:pt x="0" y="0"/>
                  </a:moveTo>
                  <a:lnTo>
                    <a:pt x="3283331" y="0"/>
                  </a:lnTo>
                  <a:lnTo>
                    <a:pt x="3283331" y="3283331"/>
                  </a:lnTo>
                  <a:lnTo>
                    <a:pt x="0" y="328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3999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972169" y="3286337"/>
            <a:ext cx="2660824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3643" y="6600000"/>
            <a:ext cx="3472572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06192" y="6600000"/>
            <a:ext cx="2671443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01042" y="6600000"/>
            <a:ext cx="3392478" cy="128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9600" spc="-384">
                <a:solidFill>
                  <a:srgbClr val="00898D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06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9918" y="4769104"/>
            <a:ext cx="4102732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требуют много ручной работы для разметки эпизодов и анализа матчей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62712" y="4769104"/>
            <a:ext cx="4488991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труднодоступны в России, несут санкционные риски и могут отключить пользователя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72169" y="4769104"/>
            <a:ext cx="4105913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не имеют в себе всех необходимых инструментов, например, для рисования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3643" y="8082090"/>
            <a:ext cx="4391891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требуют расширения штата аналитиков для масштабирования анализа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091043" y="8082090"/>
            <a:ext cx="4591472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зависимы в использовании от квалификации аналитика и его профессионального уровня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85894" y="8082090"/>
            <a:ext cx="4105913" cy="965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2099">
                <a:solidFill>
                  <a:srgbClr val="DBEEEF">
                    <a:alpha val="4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не дают анализировать серии матчей для поиска одинаковых паттернов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31797" y="1315652"/>
            <a:ext cx="15214921" cy="68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0"/>
              </a:lnSpc>
            </a:pPr>
            <a:r>
              <a:rPr lang="en-US" sz="5200" spc="-20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Современные платформы видеоаналитики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Frontier AI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508053" y="6365938"/>
            <a:ext cx="4175122" cy="1209599"/>
            <a:chOff x="0" y="0"/>
            <a:chExt cx="5566829" cy="16127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66835" cy="1612800"/>
            </a:xfrm>
            <a:custGeom>
              <a:avLst/>
              <a:gdLst/>
              <a:ahLst/>
              <a:cxnLst/>
              <a:rect l="l" t="t" r="r" b="b"/>
              <a:pathLst>
                <a:path w="5566835" h="1612800">
                  <a:moveTo>
                    <a:pt x="0" y="0"/>
                  </a:moveTo>
                  <a:lnTo>
                    <a:pt x="5566835" y="0"/>
                  </a:lnTo>
                  <a:lnTo>
                    <a:pt x="5566835" y="1612800"/>
                  </a:lnTo>
                  <a:lnTo>
                    <a:pt x="0" y="1612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475" b="1896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5566829" cy="15746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60"/>
                </a:lnSpc>
              </a:pPr>
              <a:r>
                <a:rPr lang="en-US" sz="3600" spc="-72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Доступность </a:t>
              </a:r>
            </a:p>
            <a:p>
              <a:pPr algn="l">
                <a:lnSpc>
                  <a:spcPts val="3960"/>
                </a:lnSpc>
              </a:pPr>
              <a:r>
                <a:rPr lang="en-US" sz="3600" spc="-72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России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08053" y="7662900"/>
            <a:ext cx="4156796" cy="1595400"/>
            <a:chOff x="0" y="0"/>
            <a:chExt cx="5542394" cy="2127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542400" cy="2127202"/>
            </a:xfrm>
            <a:custGeom>
              <a:avLst/>
              <a:gdLst/>
              <a:ahLst/>
              <a:cxnLst/>
              <a:rect l="l" t="t" r="r" b="b"/>
              <a:pathLst>
                <a:path w="5542400" h="2127202">
                  <a:moveTo>
                    <a:pt x="0" y="0"/>
                  </a:moveTo>
                  <a:lnTo>
                    <a:pt x="5542400" y="0"/>
                  </a:lnTo>
                  <a:lnTo>
                    <a:pt x="5542400" y="2127202"/>
                  </a:lnTo>
                  <a:lnTo>
                    <a:pt x="0" y="212720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902" b="42366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9050"/>
              <a:ext cx="5542394" cy="21081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У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инструмента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нет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санкционных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рисков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сложностей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закупкой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решения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через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третьи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страны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  <a:p>
              <a:pPr algn="l">
                <a:lnSpc>
                  <a:spcPts val="1980"/>
                </a:lnSpc>
              </a:pP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клубы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Мы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соответствуем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российскому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законодательству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  <a:p>
              <a:pPr algn="l">
                <a:lnSpc>
                  <a:spcPts val="1980"/>
                </a:lnSpc>
              </a:pP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области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данными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31115" y="6365938"/>
            <a:ext cx="4175122" cy="1209599"/>
            <a:chOff x="0" y="0"/>
            <a:chExt cx="5566829" cy="16127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566835" cy="1612800"/>
            </a:xfrm>
            <a:custGeom>
              <a:avLst/>
              <a:gdLst/>
              <a:ahLst/>
              <a:cxnLst/>
              <a:rect l="l" t="t" r="r" b="b"/>
              <a:pathLst>
                <a:path w="5566835" h="1612800">
                  <a:moveTo>
                    <a:pt x="0" y="0"/>
                  </a:moveTo>
                  <a:lnTo>
                    <a:pt x="5566835" y="0"/>
                  </a:lnTo>
                  <a:lnTo>
                    <a:pt x="5566835" y="1612800"/>
                  </a:lnTo>
                  <a:lnTo>
                    <a:pt x="0" y="1612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475" b="1896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5566829" cy="15746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60"/>
                </a:lnSpc>
              </a:pPr>
              <a:r>
                <a:rPr lang="en-US" sz="3600" spc="-72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Внедрение ИИ </a:t>
              </a:r>
            </a:p>
            <a:p>
              <a:pPr algn="l">
                <a:lnSpc>
                  <a:spcPts val="3960"/>
                </a:lnSpc>
              </a:pPr>
              <a:r>
                <a:rPr lang="en-US" sz="3600" spc="-72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на всех этапах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31115" y="7662900"/>
            <a:ext cx="4156796" cy="1595400"/>
            <a:chOff x="0" y="0"/>
            <a:chExt cx="5542394" cy="21272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542400" cy="2127201"/>
            </a:xfrm>
            <a:custGeom>
              <a:avLst/>
              <a:gdLst/>
              <a:ahLst/>
              <a:cxnLst/>
              <a:rect l="l" t="t" r="r" b="b"/>
              <a:pathLst>
                <a:path w="5542400" h="2127201">
                  <a:moveTo>
                    <a:pt x="0" y="0"/>
                  </a:moveTo>
                  <a:lnTo>
                    <a:pt x="5542400" y="0"/>
                  </a:lnTo>
                  <a:lnTo>
                    <a:pt x="5542400" y="2127201"/>
                  </a:lnTo>
                  <a:lnTo>
                    <a:pt x="0" y="21272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902" b="42366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9050"/>
              <a:ext cx="5542394" cy="21081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ИИ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помогает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на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всех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этапах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аналитической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–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от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автоматического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тегирования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событий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и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выделения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фаз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игры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  <a:p>
              <a:pPr algn="l">
                <a:lnSpc>
                  <a:spcPts val="1980"/>
                </a:lnSpc>
              </a:pP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ведения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диалога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аналитиком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матчу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или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эпизоду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284990" y="6365938"/>
            <a:ext cx="4175122" cy="1209599"/>
            <a:chOff x="0" y="0"/>
            <a:chExt cx="5566829" cy="161279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566835" cy="1612800"/>
            </a:xfrm>
            <a:custGeom>
              <a:avLst/>
              <a:gdLst/>
              <a:ahLst/>
              <a:cxnLst/>
              <a:rect l="l" t="t" r="r" b="b"/>
              <a:pathLst>
                <a:path w="5566835" h="1612800">
                  <a:moveTo>
                    <a:pt x="0" y="0"/>
                  </a:moveTo>
                  <a:lnTo>
                    <a:pt x="5566835" y="0"/>
                  </a:lnTo>
                  <a:lnTo>
                    <a:pt x="5566835" y="1612800"/>
                  </a:lnTo>
                  <a:lnTo>
                    <a:pt x="0" y="1612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475" b="1896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38100"/>
              <a:ext cx="5566829" cy="15746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960"/>
                </a:lnSpc>
              </a:pPr>
              <a:r>
                <a:rPr lang="en-US" sz="3600" spc="-72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Экосистема инструментов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284990" y="7600986"/>
            <a:ext cx="4407702" cy="1781141"/>
            <a:chOff x="0" y="-247652"/>
            <a:chExt cx="5876937" cy="237485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876937" cy="2127202"/>
            </a:xfrm>
            <a:custGeom>
              <a:avLst/>
              <a:gdLst/>
              <a:ahLst/>
              <a:cxnLst/>
              <a:rect l="l" t="t" r="r" b="b"/>
              <a:pathLst>
                <a:path w="5876937" h="2127202">
                  <a:moveTo>
                    <a:pt x="0" y="0"/>
                  </a:moveTo>
                  <a:lnTo>
                    <a:pt x="5876937" y="0"/>
                  </a:lnTo>
                  <a:lnTo>
                    <a:pt x="5876937" y="2127202"/>
                  </a:lnTo>
                  <a:lnTo>
                    <a:pt x="0" y="212720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902" r="5692" b="42366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47652"/>
              <a:ext cx="5876932" cy="21081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центре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платформы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–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возможность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видео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применением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ИИ.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Сценарии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платформой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включают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в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себя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анализ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одного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матча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серии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игр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и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другие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сценарии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работы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с </a:t>
              </a:r>
              <a:r>
                <a:rPr lang="en-US" sz="1800" spc="-36" dirty="0" err="1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видео</a:t>
              </a:r>
              <a:r>
                <a:rPr lang="en-US" sz="1800" spc="-36" dirty="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6557280" y="3429252"/>
            <a:ext cx="2490294" cy="2490294"/>
          </a:xfrm>
          <a:custGeom>
            <a:avLst/>
            <a:gdLst/>
            <a:ahLst/>
            <a:cxnLst/>
            <a:rect l="l" t="t" r="r" b="b"/>
            <a:pathLst>
              <a:path w="2490294" h="2490294">
                <a:moveTo>
                  <a:pt x="0" y="0"/>
                </a:moveTo>
                <a:lnTo>
                  <a:pt x="2490294" y="0"/>
                </a:lnTo>
                <a:lnTo>
                  <a:pt x="2490294" y="2490294"/>
                </a:lnTo>
                <a:lnTo>
                  <a:pt x="0" y="2490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0" name="Freeform 30"/>
          <p:cNvSpPr/>
          <p:nvPr/>
        </p:nvSpPr>
        <p:spPr>
          <a:xfrm>
            <a:off x="731115" y="3330797"/>
            <a:ext cx="2588749" cy="2588749"/>
          </a:xfrm>
          <a:custGeom>
            <a:avLst/>
            <a:gdLst/>
            <a:ahLst/>
            <a:cxnLst/>
            <a:rect l="l" t="t" r="r" b="b"/>
            <a:pathLst>
              <a:path w="2588749" h="2588749">
                <a:moveTo>
                  <a:pt x="0" y="0"/>
                </a:moveTo>
                <a:lnTo>
                  <a:pt x="2588749" y="0"/>
                </a:lnTo>
                <a:lnTo>
                  <a:pt x="2588749" y="2588749"/>
                </a:lnTo>
                <a:lnTo>
                  <a:pt x="0" y="25887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1" name="Freeform 31"/>
          <p:cNvSpPr/>
          <p:nvPr/>
        </p:nvSpPr>
        <p:spPr>
          <a:xfrm>
            <a:off x="12284990" y="3429252"/>
            <a:ext cx="2490294" cy="2490294"/>
          </a:xfrm>
          <a:custGeom>
            <a:avLst/>
            <a:gdLst/>
            <a:ahLst/>
            <a:cxnLst/>
            <a:rect l="l" t="t" r="r" b="b"/>
            <a:pathLst>
              <a:path w="2490294" h="2490294">
                <a:moveTo>
                  <a:pt x="0" y="0"/>
                </a:moveTo>
                <a:lnTo>
                  <a:pt x="2490294" y="0"/>
                </a:lnTo>
                <a:lnTo>
                  <a:pt x="2490294" y="2490294"/>
                </a:lnTo>
                <a:lnTo>
                  <a:pt x="0" y="24902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2" name="TextBox 32"/>
          <p:cNvSpPr txBox="1"/>
          <p:nvPr/>
        </p:nvSpPr>
        <p:spPr>
          <a:xfrm>
            <a:off x="489541" y="1501651"/>
            <a:ext cx="13873846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Преимущества MatchCode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64497"/>
            <a:ext cx="609001" cy="609001"/>
            <a:chOff x="0" y="0"/>
            <a:chExt cx="812002" cy="81200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46313" y="146313"/>
              <a:ext cx="519376" cy="519376"/>
            </a:xfrm>
            <a:custGeom>
              <a:avLst/>
              <a:gdLst/>
              <a:ahLst/>
              <a:cxnLst/>
              <a:rect l="l" t="t" r="r" b="b"/>
              <a:pathLst>
                <a:path w="519376" h="519376">
                  <a:moveTo>
                    <a:pt x="0" y="0"/>
                  </a:moveTo>
                  <a:lnTo>
                    <a:pt x="519376" y="0"/>
                  </a:lnTo>
                  <a:lnTo>
                    <a:pt x="519376" y="519376"/>
                  </a:lnTo>
                  <a:lnTo>
                    <a:pt x="0" y="5193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7024590"/>
            <a:ext cx="609001" cy="609001"/>
            <a:chOff x="0" y="0"/>
            <a:chExt cx="812002" cy="812002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172843" y="182169"/>
              <a:ext cx="466315" cy="447663"/>
            </a:xfrm>
            <a:custGeom>
              <a:avLst/>
              <a:gdLst/>
              <a:ahLst/>
              <a:cxnLst/>
              <a:rect l="l" t="t" r="r" b="b"/>
              <a:pathLst>
                <a:path w="466315" h="447663">
                  <a:moveTo>
                    <a:pt x="0" y="0"/>
                  </a:moveTo>
                  <a:lnTo>
                    <a:pt x="466315" y="0"/>
                  </a:lnTo>
                  <a:lnTo>
                    <a:pt x="466315" y="447663"/>
                  </a:lnTo>
                  <a:lnTo>
                    <a:pt x="0" y="447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5081701"/>
            <a:ext cx="609001" cy="609001"/>
            <a:chOff x="0" y="0"/>
            <a:chExt cx="812002" cy="812002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172843" y="172843"/>
              <a:ext cx="466315" cy="466315"/>
            </a:xfrm>
            <a:custGeom>
              <a:avLst/>
              <a:gdLst/>
              <a:ahLst/>
              <a:cxnLst/>
              <a:rect l="l" t="t" r="r" b="b"/>
              <a:pathLst>
                <a:path w="466315" h="466315">
                  <a:moveTo>
                    <a:pt x="0" y="0"/>
                  </a:moveTo>
                  <a:lnTo>
                    <a:pt x="466315" y="0"/>
                  </a:lnTo>
                  <a:lnTo>
                    <a:pt x="466315" y="466315"/>
                  </a:lnTo>
                  <a:lnTo>
                    <a:pt x="0" y="466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4053599"/>
            <a:ext cx="609001" cy="609001"/>
            <a:chOff x="0" y="0"/>
            <a:chExt cx="812002" cy="812002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82572" y="193114"/>
              <a:ext cx="446857" cy="446045"/>
            </a:xfrm>
            <a:custGeom>
              <a:avLst/>
              <a:gdLst/>
              <a:ahLst/>
              <a:cxnLst/>
              <a:rect l="l" t="t" r="r" b="b"/>
              <a:pathLst>
                <a:path w="446857" h="446045">
                  <a:moveTo>
                    <a:pt x="0" y="0"/>
                  </a:moveTo>
                  <a:lnTo>
                    <a:pt x="446857" y="0"/>
                  </a:lnTo>
                  <a:lnTo>
                    <a:pt x="446857" y="446044"/>
                  </a:lnTo>
                  <a:lnTo>
                    <a:pt x="0" y="446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28700" y="7975893"/>
            <a:ext cx="609001" cy="609001"/>
            <a:chOff x="0" y="0"/>
            <a:chExt cx="812002" cy="812002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222132" y="182169"/>
              <a:ext cx="367737" cy="468184"/>
            </a:xfrm>
            <a:custGeom>
              <a:avLst/>
              <a:gdLst/>
              <a:ahLst/>
              <a:cxnLst/>
              <a:rect l="l" t="t" r="r" b="b"/>
              <a:pathLst>
                <a:path w="367737" h="468184">
                  <a:moveTo>
                    <a:pt x="0" y="0"/>
                  </a:moveTo>
                  <a:lnTo>
                    <a:pt x="367737" y="0"/>
                  </a:lnTo>
                  <a:lnTo>
                    <a:pt x="367737" y="468184"/>
                  </a:lnTo>
                  <a:lnTo>
                    <a:pt x="0" y="4681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28700" y="6053639"/>
            <a:ext cx="609001" cy="609001"/>
            <a:chOff x="0" y="0"/>
            <a:chExt cx="812002" cy="812002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812002" cy="812002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28575" cap="sq">
                <a:solidFill>
                  <a:srgbClr val="00898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19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214278" y="198425"/>
              <a:ext cx="415151" cy="415151"/>
            </a:xfrm>
            <a:custGeom>
              <a:avLst/>
              <a:gdLst/>
              <a:ahLst/>
              <a:cxnLst/>
              <a:rect l="l" t="t" r="r" b="b"/>
              <a:pathLst>
                <a:path w="415151" h="415151">
                  <a:moveTo>
                    <a:pt x="0" y="0"/>
                  </a:moveTo>
                  <a:lnTo>
                    <a:pt x="415151" y="0"/>
                  </a:lnTo>
                  <a:lnTo>
                    <a:pt x="415151" y="415151"/>
                  </a:lnTo>
                  <a:lnTo>
                    <a:pt x="0" y="415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10280" y="1527032"/>
            <a:ext cx="5895511" cy="766203"/>
            <a:chOff x="0" y="0"/>
            <a:chExt cx="7860682" cy="1021604"/>
          </a:xfrm>
        </p:grpSpPr>
        <p:sp>
          <p:nvSpPr>
            <p:cNvPr id="33" name="Freeform 33"/>
            <p:cNvSpPr/>
            <p:nvPr/>
          </p:nvSpPr>
          <p:spPr>
            <a:xfrm>
              <a:off x="0" y="192821"/>
              <a:ext cx="970461" cy="631682"/>
            </a:xfrm>
            <a:custGeom>
              <a:avLst/>
              <a:gdLst/>
              <a:ahLst/>
              <a:cxnLst/>
              <a:rect l="l" t="t" r="r" b="b"/>
              <a:pathLst>
                <a:path w="970461" h="631682">
                  <a:moveTo>
                    <a:pt x="0" y="0"/>
                  </a:moveTo>
                  <a:lnTo>
                    <a:pt x="970461" y="0"/>
                  </a:lnTo>
                  <a:lnTo>
                    <a:pt x="970461" y="631682"/>
                  </a:lnTo>
                  <a:lnTo>
                    <a:pt x="0" y="631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292675" y="114300"/>
              <a:ext cx="6568007" cy="907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88"/>
                </a:lnSpc>
              </a:pPr>
              <a:r>
                <a:rPr lang="en-US" sz="5039" b="1" dirty="0">
                  <a:gradFill>
                    <a:gsLst>
                      <a:gs pos="0">
                        <a:srgbClr val="DBEEEF">
                          <a:alpha val="100000"/>
                        </a:srgbClr>
                      </a:gs>
                      <a:gs pos="100000">
                        <a:srgbClr val="A6A4A4">
                          <a:alpha val="100000"/>
                        </a:srgbClr>
                      </a:gs>
                    </a:gsLst>
                    <a:lin ang="0"/>
                  </a:gradFill>
                  <a:latin typeface="Montserrat Bold"/>
                  <a:ea typeface="Montserrat Bold"/>
                  <a:cs typeface="Montserrat Bold"/>
                  <a:sym typeface="Montserrat Bold"/>
                </a:rPr>
                <a:t>MATCHCODE</a:t>
              </a: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917470" y="6091440"/>
            <a:ext cx="328113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Плейлисты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продвинутая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система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фильтров</a:t>
            </a:r>
            <a:endParaRPr lang="en-US" sz="1800" dirty="0">
              <a:solidFill>
                <a:srgbClr val="DBEE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917470" y="8037419"/>
            <a:ext cx="281318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ИИ-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ассистент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диалога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о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матче</a:t>
            </a:r>
            <a:endParaRPr lang="en-US" sz="1800" dirty="0">
              <a:solidFill>
                <a:srgbClr val="DBEE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917470" y="3235647"/>
            <a:ext cx="2813180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ИИ-детекция ивентов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917470" y="5119501"/>
            <a:ext cx="3464757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Кастомная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панель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кодинга</a:t>
            </a:r>
            <a:endParaRPr lang="en-US" sz="1800" dirty="0">
              <a:solidFill>
                <a:srgbClr val="DBEEE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настраиваемый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workflow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17470" y="7062391"/>
            <a:ext cx="328113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Экспорт и импорт клипов, совместная работа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917470" y="4091400"/>
            <a:ext cx="281318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Базовые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инструменты</a:t>
            </a:r>
            <a:r>
              <a:rPr lang="en-US" sz="1800" dirty="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 dirty="0" err="1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rPr>
              <a:t>телестрации</a:t>
            </a:r>
            <a:endParaRPr lang="en-US" sz="1800" dirty="0">
              <a:solidFill>
                <a:srgbClr val="DBEE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38FE08D-CEC5-F279-A4D7-12B648358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723900"/>
            <a:ext cx="10825283" cy="8863200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885948"/>
            <a:ext cx="5888040" cy="812749"/>
            <a:chOff x="0" y="0"/>
            <a:chExt cx="7850720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083667"/>
            </a:xfrm>
            <a:custGeom>
              <a:avLst/>
              <a:gdLst/>
              <a:ahLst/>
              <a:cxnLst/>
              <a:rect l="l" t="t" r="r" b="b"/>
              <a:pathLst>
                <a:path w="7850722" h="1083667">
                  <a:moveTo>
                    <a:pt x="0" y="0"/>
                  </a:moveTo>
                  <a:lnTo>
                    <a:pt x="7850722" y="0"/>
                  </a:lnTo>
                  <a:lnTo>
                    <a:pt x="7850722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59719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Главная страница сервиса со списком видео матчей и тренировок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7058235"/>
            <a:ext cx="5635628" cy="904876"/>
            <a:chOff x="0" y="0"/>
            <a:chExt cx="7514171" cy="12065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1206503"/>
            </a:xfrm>
            <a:custGeom>
              <a:avLst/>
              <a:gdLst/>
              <a:ahLst/>
              <a:cxnLst/>
              <a:rect l="l" t="t" r="r" b="b"/>
              <a:pathLst>
                <a:path w="7514168" h="1206503">
                  <a:moveTo>
                    <a:pt x="0" y="0"/>
                  </a:moveTo>
                  <a:lnTo>
                    <a:pt x="7514168" y="0"/>
                  </a:lnTo>
                  <a:lnTo>
                    <a:pt x="7514168" y="1206503"/>
                  </a:lnTo>
                  <a:lnTo>
                    <a:pt x="0" y="12065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354" b="-7135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1187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Централизованное хранение и управление матчами с возможностью поиска, фильтрации и структурирования по сезонам и турнирам.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5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80449" y="2015885"/>
            <a:ext cx="5635628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Библиотека видео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A31073D-8CB8-FCE6-D9DF-0DE51B16D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562100"/>
            <a:ext cx="10298972" cy="8056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6287720"/>
            <a:ext cx="5152387" cy="479374"/>
            <a:chOff x="0" y="0"/>
            <a:chExt cx="6869849" cy="639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69850" cy="639167"/>
            </a:xfrm>
            <a:custGeom>
              <a:avLst/>
              <a:gdLst/>
              <a:ahLst/>
              <a:cxnLst/>
              <a:rect l="l" t="t" r="r" b="b"/>
              <a:pathLst>
                <a:path w="6869850" h="639167">
                  <a:moveTo>
                    <a:pt x="0" y="0"/>
                  </a:moveTo>
                  <a:lnTo>
                    <a:pt x="6869850" y="0"/>
                  </a:lnTo>
                  <a:lnTo>
                    <a:pt x="6869850" y="639167"/>
                  </a:lnTo>
                  <a:lnTo>
                    <a:pt x="0" y="6391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3552" r="53968" b="-1925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6869849" cy="6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Инструмент для настройки тегов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7058235"/>
            <a:ext cx="5635628" cy="1100099"/>
            <a:chOff x="0" y="0"/>
            <a:chExt cx="7514171" cy="1466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1466801"/>
            </a:xfrm>
            <a:custGeom>
              <a:avLst/>
              <a:gdLst/>
              <a:ahLst/>
              <a:cxnLst/>
              <a:rect l="l" t="t" r="r" b="b"/>
              <a:pathLst>
                <a:path w="7514168" h="1466801">
                  <a:moveTo>
                    <a:pt x="0" y="0"/>
                  </a:moveTo>
                  <a:lnTo>
                    <a:pt x="7514168" y="0"/>
                  </a:lnTo>
                  <a:lnTo>
                    <a:pt x="7514168" y="1466801"/>
                  </a:lnTo>
                  <a:lnTo>
                    <a:pt x="0" y="14668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691" b="-40945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14477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Настраиваемая система тегирования событий с поддержкой горячих клавиш, логики кнопок, параметров событий и кастомных шаблонов под задачи команды.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6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80449" y="2015885"/>
            <a:ext cx="4518201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Панель</a:t>
            </a:r>
          </a:p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разбора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48D3302-B9DE-A1DB-5E40-0EE175F52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09" y="2019300"/>
            <a:ext cx="10039680" cy="627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885948"/>
            <a:ext cx="5888040" cy="812749"/>
            <a:chOff x="0" y="0"/>
            <a:chExt cx="7850720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083667"/>
            </a:xfrm>
            <a:custGeom>
              <a:avLst/>
              <a:gdLst/>
              <a:ahLst/>
              <a:cxnLst/>
              <a:rect l="l" t="t" r="r" b="b"/>
              <a:pathLst>
                <a:path w="7850722" h="1083667">
                  <a:moveTo>
                    <a:pt x="0" y="0"/>
                  </a:moveTo>
                  <a:lnTo>
                    <a:pt x="7850722" y="0"/>
                  </a:lnTo>
                  <a:lnTo>
                    <a:pt x="7850722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59719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Тегирование эпизодов из режима просмотра видео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7058235"/>
            <a:ext cx="5635628" cy="1595399"/>
            <a:chOff x="0" y="0"/>
            <a:chExt cx="7514171" cy="21271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2127201"/>
            </a:xfrm>
            <a:custGeom>
              <a:avLst/>
              <a:gdLst/>
              <a:ahLst/>
              <a:cxnLst/>
              <a:rect l="l" t="t" r="r" b="b"/>
              <a:pathLst>
                <a:path w="7514168" h="2127201">
                  <a:moveTo>
                    <a:pt x="0" y="0"/>
                  </a:moveTo>
                  <a:lnTo>
                    <a:pt x="7514168" y="0"/>
                  </a:lnTo>
                  <a:lnTo>
                    <a:pt x="7514168" y="2127201"/>
                  </a:lnTo>
                  <a:lnTo>
                    <a:pt x="0" y="21272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0470" b="281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21081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Выбор тега вручную с помощью правой клавиши мыши из выпадающего многоуровневого списка. При необходимости возможно настроить временной лаг добавления тега (например, за 3 секунды до момента паузы видео).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7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80449" y="2015885"/>
            <a:ext cx="5635628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Создание эпизодов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B5F1222-9DE6-1DB5-E60E-D9B3E4BB9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068" y="1493326"/>
            <a:ext cx="9471024" cy="775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885948"/>
            <a:ext cx="5888040" cy="812749"/>
            <a:chOff x="0" y="0"/>
            <a:chExt cx="7850720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083667"/>
            </a:xfrm>
            <a:custGeom>
              <a:avLst/>
              <a:gdLst/>
              <a:ahLst/>
              <a:cxnLst/>
              <a:rect l="l" t="t" r="r" b="b"/>
              <a:pathLst>
                <a:path w="7850722" h="1083667">
                  <a:moveTo>
                    <a:pt x="0" y="0"/>
                  </a:moveTo>
                  <a:lnTo>
                    <a:pt x="7850722" y="0"/>
                  </a:lnTo>
                  <a:lnTo>
                    <a:pt x="7850722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59719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Кодирование эпизодов с помощью «Панели разбора»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7058235"/>
            <a:ext cx="5635628" cy="1843049"/>
            <a:chOff x="0" y="0"/>
            <a:chExt cx="7514171" cy="24573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2457401"/>
            </a:xfrm>
            <a:custGeom>
              <a:avLst/>
              <a:gdLst/>
              <a:ahLst/>
              <a:cxnLst/>
              <a:rect l="l" t="t" r="r" b="b"/>
              <a:pathLst>
                <a:path w="7514168" h="2457401">
                  <a:moveTo>
                    <a:pt x="0" y="0"/>
                  </a:moveTo>
                  <a:lnTo>
                    <a:pt x="7514168" y="0"/>
                  </a:lnTo>
                  <a:lnTo>
                    <a:pt x="7514168" y="2457401"/>
                  </a:lnTo>
                  <a:lnTo>
                    <a:pt x="0" y="24574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5032" b="15870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24383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Под видео отображается настраиваемая панель с тегами. Теги можно назначать как нажатием мыши, так и с помощью настраиваемых горячих клавиш. </a:t>
              </a:r>
            </a:p>
            <a:p>
              <a:pPr algn="l">
                <a:lnSpc>
                  <a:spcPts val="1980"/>
                </a:lnSpc>
              </a:pPr>
              <a:endParaRPr lang="en-US" sz="1800">
                <a:solidFill>
                  <a:srgbClr val="DBEEE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Опционально при создании эпизода можно добавлять комментарии.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8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80449" y="2015885"/>
            <a:ext cx="5635628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Создание эпизодов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1F89D1-CFE3-4814-88AC-3F88927FC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927" y="1562100"/>
            <a:ext cx="9471023" cy="77544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449" y="5284049"/>
            <a:ext cx="5888040" cy="812749"/>
            <a:chOff x="0" y="0"/>
            <a:chExt cx="7850720" cy="1083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50722" cy="1083667"/>
            </a:xfrm>
            <a:custGeom>
              <a:avLst/>
              <a:gdLst/>
              <a:ahLst/>
              <a:cxnLst/>
              <a:rect l="l" t="t" r="r" b="b"/>
              <a:pathLst>
                <a:path w="7850722" h="1083667">
                  <a:moveTo>
                    <a:pt x="0" y="0"/>
                  </a:moveTo>
                  <a:lnTo>
                    <a:pt x="7850722" y="0"/>
                  </a:lnTo>
                  <a:lnTo>
                    <a:pt x="7850722" y="1083667"/>
                  </a:lnTo>
                  <a:lnTo>
                    <a:pt x="0" y="10836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3382" r="59719" b="29662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7850720" cy="10550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40"/>
                </a:lnSpc>
              </a:pPr>
              <a:r>
                <a:rPr lang="en-US" sz="2400" spc="-48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Боковая панель для добавления комментариев к эпизодам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0449" y="6456337"/>
            <a:ext cx="5635628" cy="1100099"/>
            <a:chOff x="0" y="0"/>
            <a:chExt cx="7514171" cy="1466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514168" cy="1466801"/>
            </a:xfrm>
            <a:custGeom>
              <a:avLst/>
              <a:gdLst/>
              <a:ahLst/>
              <a:cxnLst/>
              <a:rect l="l" t="t" r="r" b="b"/>
              <a:pathLst>
                <a:path w="7514168" h="1466801">
                  <a:moveTo>
                    <a:pt x="0" y="0"/>
                  </a:moveTo>
                  <a:lnTo>
                    <a:pt x="7514168" y="0"/>
                  </a:lnTo>
                  <a:lnTo>
                    <a:pt x="7514168" y="1466801"/>
                  </a:lnTo>
                  <a:lnTo>
                    <a:pt x="0" y="14668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8691" b="-40945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9050"/>
              <a:ext cx="7514171" cy="144774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8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Функционал бокового пространства позволяет перемещаться по таймлайну эпизодов, добавлять теги и комментарии, а также маркировать эпизоды.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510531" y="460629"/>
            <a:ext cx="629717" cy="300800"/>
            <a:chOff x="0" y="0"/>
            <a:chExt cx="839622" cy="4010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9624" cy="401069"/>
            </a:xfrm>
            <a:custGeom>
              <a:avLst/>
              <a:gdLst/>
              <a:ahLst/>
              <a:cxnLst/>
              <a:rect l="l" t="t" r="r" b="b"/>
              <a:pathLst>
                <a:path w="839624" h="401069">
                  <a:moveTo>
                    <a:pt x="0" y="0"/>
                  </a:moveTo>
                  <a:lnTo>
                    <a:pt x="839624" y="0"/>
                  </a:lnTo>
                  <a:lnTo>
                    <a:pt x="839624" y="401069"/>
                  </a:lnTo>
                  <a:lnTo>
                    <a:pt x="0" y="401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12" b="36029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839622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9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80449" y="2015885"/>
            <a:ext cx="6605353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 spc="-288">
                <a:solidFill>
                  <a:srgbClr val="DBEEEF">
                    <a:alpha val="9882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Эпизоды и комментарии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62037" y="457200"/>
            <a:ext cx="1828800" cy="300800"/>
            <a:chOff x="0" y="0"/>
            <a:chExt cx="2438400" cy="4010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38400" cy="401067"/>
            </a:xfrm>
            <a:custGeom>
              <a:avLst/>
              <a:gdLst/>
              <a:ahLst/>
              <a:cxnLst/>
              <a:rect l="l" t="t" r="r" b="b"/>
              <a:pathLst>
                <a:path w="2438400" h="401067">
                  <a:moveTo>
                    <a:pt x="0" y="0"/>
                  </a:moveTo>
                  <a:lnTo>
                    <a:pt x="2438400" y="0"/>
                  </a:lnTo>
                  <a:lnTo>
                    <a:pt x="24384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715" b="-42213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24384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AI4FOOTBALL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003319" y="457200"/>
            <a:ext cx="1390650" cy="300800"/>
            <a:chOff x="0" y="0"/>
            <a:chExt cx="1854200" cy="4010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54200" cy="401067"/>
            </a:xfrm>
            <a:custGeom>
              <a:avLst/>
              <a:gdLst/>
              <a:ahLst/>
              <a:cxnLst/>
              <a:rect l="l" t="t" r="r" b="b"/>
              <a:pathLst>
                <a:path w="1854200" h="401067">
                  <a:moveTo>
                    <a:pt x="0" y="0"/>
                  </a:moveTo>
                  <a:lnTo>
                    <a:pt x="1854200" y="0"/>
                  </a:lnTo>
                  <a:lnTo>
                    <a:pt x="1854200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333" b="-13831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18542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2026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94637" y="457200"/>
            <a:ext cx="1571625" cy="300800"/>
            <a:chOff x="0" y="0"/>
            <a:chExt cx="2095500" cy="4010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95501" cy="401067"/>
            </a:xfrm>
            <a:custGeom>
              <a:avLst/>
              <a:gdLst/>
              <a:ahLst/>
              <a:cxnLst/>
              <a:rect l="l" t="t" r="r" b="b"/>
              <a:pathLst>
                <a:path w="2095501" h="401067">
                  <a:moveTo>
                    <a:pt x="0" y="0"/>
                  </a:moveTo>
                  <a:lnTo>
                    <a:pt x="2095501" y="0"/>
                  </a:lnTo>
                  <a:lnTo>
                    <a:pt x="2095501" y="401067"/>
                  </a:lnTo>
                  <a:lnTo>
                    <a:pt x="0" y="4010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8056" b="-2555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2095500" cy="4105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00"/>
                </a:lnSpc>
              </a:pPr>
              <a:r>
                <a:rPr lang="en-US" sz="1500">
                  <a:solidFill>
                    <a:srgbClr val="DBEEE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MATCHCODE</a:t>
              </a:r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7FE414C-6E34-F0F2-ECD4-4C688A835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485900"/>
            <a:ext cx="9405069" cy="7700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682</Words>
  <Application>Microsoft Office PowerPoint</Application>
  <PresentationFormat>Произвольный</PresentationFormat>
  <Paragraphs>141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Calibri</vt:lpstr>
      <vt:lpstr>Arial</vt:lpstr>
      <vt:lpstr>Montserrat</vt:lpstr>
      <vt:lpstr>Montserrat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SberCode AI продуктовая презентация</dc:title>
  <cp:lastModifiedBy>Максим Анисимов</cp:lastModifiedBy>
  <cp:revision>2</cp:revision>
  <dcterms:created xsi:type="dcterms:W3CDTF">2006-08-16T00:00:00Z</dcterms:created>
  <dcterms:modified xsi:type="dcterms:W3CDTF">2026-08-03T11:43:02Z</dcterms:modified>
  <dc:identifier>DAHFE8Fs6HI</dc:identifier>
</cp:coreProperties>
</file>